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3"/>
  </p:notesMasterIdLst>
  <p:sldIdLst>
    <p:sldId id="256" r:id="rId2"/>
    <p:sldId id="281" r:id="rId3"/>
    <p:sldId id="276" r:id="rId4"/>
    <p:sldId id="258" r:id="rId5"/>
    <p:sldId id="283" r:id="rId6"/>
    <p:sldId id="275" r:id="rId7"/>
    <p:sldId id="262" r:id="rId8"/>
    <p:sldId id="270" r:id="rId9"/>
    <p:sldId id="269" r:id="rId10"/>
    <p:sldId id="279"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444" autoAdjust="0"/>
  </p:normalViewPr>
  <p:slideViewPr>
    <p:cSldViewPr>
      <p:cViewPr>
        <p:scale>
          <a:sx n="60" d="100"/>
          <a:sy n="60" d="100"/>
        </p:scale>
        <p:origin x="-1626" y="-2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0CF8F-BC93-4BA4-A255-58367545B670}" type="datetimeFigureOut">
              <a:rPr lang="en-IN" smtClean="0"/>
              <a:pPr/>
              <a:t>12-12-2013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62C88-9406-421E-9123-05DA8A4F06E9}" type="slidenum">
              <a:rPr lang="en-IN" smtClean="0"/>
              <a:pPr/>
              <a:t>‹#›</a:t>
            </a:fld>
            <a:endParaRPr lang="en-IN" dirty="0"/>
          </a:p>
        </p:txBody>
      </p:sp>
    </p:spTree>
    <p:extLst>
      <p:ext uri="{BB962C8B-B14F-4D97-AF65-F5344CB8AC3E}">
        <p14:creationId xmlns="" xmlns:p14="http://schemas.microsoft.com/office/powerpoint/2010/main" val="135378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ozone</a:t>
            </a:r>
            <a:endParaRPr lang="en-IN" dirty="0"/>
          </a:p>
        </p:txBody>
      </p:sp>
      <p:sp>
        <p:nvSpPr>
          <p:cNvPr id="4" name="Slide Number Placeholder 3"/>
          <p:cNvSpPr>
            <a:spLocks noGrp="1"/>
          </p:cNvSpPr>
          <p:nvPr>
            <p:ph type="sldNum" sz="quarter" idx="10"/>
          </p:nvPr>
        </p:nvSpPr>
        <p:spPr/>
        <p:txBody>
          <a:bodyPr/>
          <a:lstStyle/>
          <a:p>
            <a:fld id="{FE762C88-9406-421E-9123-05DA8A4F06E9}" type="slidenum">
              <a:rPr lang="en-IN" smtClean="0"/>
              <a:pPr/>
              <a:t>3</a:t>
            </a:fld>
            <a:endParaRPr lang="en-IN" dirty="0"/>
          </a:p>
        </p:txBody>
      </p:sp>
    </p:spTree>
    <p:extLst>
      <p:ext uri="{BB962C8B-B14F-4D97-AF65-F5344CB8AC3E}">
        <p14:creationId xmlns="" xmlns:p14="http://schemas.microsoft.com/office/powerpoint/2010/main" val="313427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What is ozone???Ozone is a triatomic form of oxygen (O3)</a:t>
            </a:r>
            <a:r>
              <a:rPr lang="en-IN" baseline="0" dirty="0" smtClean="0"/>
              <a:t> a no of ozone molecules come together at high </a:t>
            </a:r>
            <a:r>
              <a:rPr lang="en-IN" baseline="0" dirty="0" err="1" smtClean="0"/>
              <a:t>conc</a:t>
            </a:r>
            <a:r>
              <a:rPr lang="en-IN" baseline="0" dirty="0" smtClean="0"/>
              <a:t> they form the ozone layer</a:t>
            </a:r>
            <a:r>
              <a:rPr lang="en-IN" dirty="0" smtClean="0"/>
              <a:t>. This layer absorbs 97–99% of the Sun's high frequency ultraviolet light, which is damaging to life on Earth. </a:t>
            </a:r>
          </a:p>
        </p:txBody>
      </p:sp>
      <p:sp>
        <p:nvSpPr>
          <p:cNvPr id="4" name="Slide Number Placeholder 3"/>
          <p:cNvSpPr>
            <a:spLocks noGrp="1"/>
          </p:cNvSpPr>
          <p:nvPr>
            <p:ph type="sldNum" sz="quarter" idx="10"/>
          </p:nvPr>
        </p:nvSpPr>
        <p:spPr/>
        <p:txBody>
          <a:bodyPr/>
          <a:lstStyle/>
          <a:p>
            <a:fld id="{FE762C88-9406-421E-9123-05DA8A4F06E9}" type="slidenum">
              <a:rPr lang="en-IN" smtClean="0"/>
              <a:pPr/>
              <a:t>4</a:t>
            </a:fld>
            <a:endParaRPr lang="en-IN"/>
          </a:p>
        </p:txBody>
      </p:sp>
    </p:spTree>
    <p:extLst>
      <p:ext uri="{BB962C8B-B14F-4D97-AF65-F5344CB8AC3E}">
        <p14:creationId xmlns="" xmlns:p14="http://schemas.microsoft.com/office/powerpoint/2010/main" val="237336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Ozone</a:t>
            </a:r>
            <a:r>
              <a:rPr lang="en-US" baseline="0" dirty="0" smtClean="0"/>
              <a:t> destruction impact</a:t>
            </a:r>
          </a:p>
          <a:p>
            <a:r>
              <a:rPr lang="en-US" baseline="0" dirty="0" smtClean="0"/>
              <a:t>On human beings : over exposure can cause skin cancer, and can also cause cleaving in the lens and also can damage retina cells leading to blindness. They can also cause damage to immune system making human body vulnerable to various diseases.</a:t>
            </a:r>
            <a:endParaRPr lang="en-IN" dirty="0" smtClean="0"/>
          </a:p>
          <a:p>
            <a:endParaRPr lang="en-IN" dirty="0"/>
          </a:p>
        </p:txBody>
      </p:sp>
      <p:sp>
        <p:nvSpPr>
          <p:cNvPr id="4" name="Slide Number Placeholder 3"/>
          <p:cNvSpPr>
            <a:spLocks noGrp="1"/>
          </p:cNvSpPr>
          <p:nvPr>
            <p:ph type="sldNum" sz="quarter" idx="10"/>
          </p:nvPr>
        </p:nvSpPr>
        <p:spPr/>
        <p:txBody>
          <a:bodyPr/>
          <a:lstStyle/>
          <a:p>
            <a:fld id="{FE762C88-9406-421E-9123-05DA8A4F06E9}" type="slidenum">
              <a:rPr lang="en-IN" smtClean="0"/>
              <a:pPr/>
              <a:t>7</a:t>
            </a:fld>
            <a:endParaRPr lang="en-IN" dirty="0"/>
          </a:p>
        </p:txBody>
      </p:sp>
    </p:spTree>
    <p:extLst>
      <p:ext uri="{BB962C8B-B14F-4D97-AF65-F5344CB8AC3E}">
        <p14:creationId xmlns="" xmlns:p14="http://schemas.microsoft.com/office/powerpoint/2010/main" val="193196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Dna</a:t>
            </a:r>
            <a:r>
              <a:rPr lang="en-US" dirty="0" smtClean="0"/>
              <a:t> and UV ray’s : When</a:t>
            </a:r>
            <a:r>
              <a:rPr lang="en-US" baseline="0" dirty="0" smtClean="0"/>
              <a:t> </a:t>
            </a:r>
            <a:r>
              <a:rPr lang="en-US" baseline="0" dirty="0" err="1" smtClean="0"/>
              <a:t>Dna</a:t>
            </a:r>
            <a:r>
              <a:rPr lang="en-US" baseline="0" dirty="0" smtClean="0"/>
              <a:t> is exposed to UV- b rays it absorbs these rays resulting in change of </a:t>
            </a:r>
            <a:r>
              <a:rPr lang="en-US" baseline="0" dirty="0" err="1" smtClean="0"/>
              <a:t>dna</a:t>
            </a:r>
            <a:r>
              <a:rPr lang="en-US" baseline="0" dirty="0" smtClean="0"/>
              <a:t> shape further resulting in creation of mutated cells and dying of cells. But if the UV-b ray exposure is low then a special enzyme gets created which can repair the damage.</a:t>
            </a:r>
            <a:endParaRPr lang="en-IN" dirty="0"/>
          </a:p>
        </p:txBody>
      </p:sp>
      <p:sp>
        <p:nvSpPr>
          <p:cNvPr id="4" name="Slide Number Placeholder 3"/>
          <p:cNvSpPr>
            <a:spLocks noGrp="1"/>
          </p:cNvSpPr>
          <p:nvPr>
            <p:ph type="sldNum" sz="quarter" idx="10"/>
          </p:nvPr>
        </p:nvSpPr>
        <p:spPr/>
        <p:txBody>
          <a:bodyPr/>
          <a:lstStyle/>
          <a:p>
            <a:fld id="{FE762C88-9406-421E-9123-05DA8A4F06E9}" type="slidenum">
              <a:rPr lang="en-IN" smtClean="0"/>
              <a:pPr/>
              <a:t>8</a:t>
            </a:fld>
            <a:endParaRPr lang="en-IN" dirty="0"/>
          </a:p>
        </p:txBody>
      </p:sp>
    </p:spTree>
    <p:extLst>
      <p:ext uri="{BB962C8B-B14F-4D97-AF65-F5344CB8AC3E}">
        <p14:creationId xmlns="" xmlns:p14="http://schemas.microsoft.com/office/powerpoint/2010/main" val="2225879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a:t>
            </a:r>
            <a:r>
              <a:rPr lang="en-US" baseline="0" dirty="0" smtClean="0"/>
              <a:t> of </a:t>
            </a:r>
            <a:r>
              <a:rPr lang="en-US" baseline="0" dirty="0" err="1" smtClean="0"/>
              <a:t>uv</a:t>
            </a:r>
            <a:r>
              <a:rPr lang="en-US" baseline="0" dirty="0" smtClean="0"/>
              <a:t>-b radiation on plants growth : To find effect of </a:t>
            </a:r>
            <a:r>
              <a:rPr lang="en-US" baseline="0" dirty="0" err="1" smtClean="0"/>
              <a:t>Uv</a:t>
            </a:r>
            <a:r>
              <a:rPr lang="en-US" baseline="0" dirty="0" smtClean="0"/>
              <a:t>-b </a:t>
            </a:r>
            <a:r>
              <a:rPr lang="en-US" baseline="0" dirty="0" err="1" smtClean="0"/>
              <a:t>radiaton</a:t>
            </a:r>
            <a:r>
              <a:rPr lang="en-US" baseline="0" dirty="0" smtClean="0"/>
              <a:t> on plant growth experiments were conducted in which similar plants species were made to grow exposed to various UV conc. And it was found that the plant which was most exposed to UV radiation was found to have stunted growth and chlorophyll content was found to be very low thus hindering photosynthesis.</a:t>
            </a:r>
            <a:endParaRPr lang="en-IN" dirty="0"/>
          </a:p>
        </p:txBody>
      </p:sp>
      <p:sp>
        <p:nvSpPr>
          <p:cNvPr id="4" name="Slide Number Placeholder 3"/>
          <p:cNvSpPr>
            <a:spLocks noGrp="1"/>
          </p:cNvSpPr>
          <p:nvPr>
            <p:ph type="sldNum" sz="quarter" idx="10"/>
          </p:nvPr>
        </p:nvSpPr>
        <p:spPr/>
        <p:txBody>
          <a:bodyPr/>
          <a:lstStyle/>
          <a:p>
            <a:fld id="{FE762C88-9406-421E-9123-05DA8A4F06E9}" type="slidenum">
              <a:rPr lang="en-IN" smtClean="0"/>
              <a:pPr/>
              <a:t>9</a:t>
            </a:fld>
            <a:endParaRPr lang="en-IN" dirty="0"/>
          </a:p>
        </p:txBody>
      </p:sp>
    </p:spTree>
    <p:extLst>
      <p:ext uri="{BB962C8B-B14F-4D97-AF65-F5344CB8AC3E}">
        <p14:creationId xmlns="" xmlns:p14="http://schemas.microsoft.com/office/powerpoint/2010/main" val="225663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Ozone layer is very much vital to human beings.</a:t>
            </a:r>
            <a:r>
              <a:rPr lang="en-US" baseline="0" dirty="0" smtClean="0"/>
              <a:t> It absorbs most of </a:t>
            </a:r>
            <a:r>
              <a:rPr lang="en-US" baseline="0" dirty="0" err="1" smtClean="0"/>
              <a:t>Uv</a:t>
            </a:r>
            <a:r>
              <a:rPr lang="en-US" baseline="0" dirty="0" smtClean="0"/>
              <a:t> radiations . Ozone loss by human produced chemicals such as Cfc’s have caused serious damage to human beings and various other living organisms.  Though the present rate of recovery of ozone is very low , things are still getting better . And if the effort to protect the ozone is continued ozone is said sure to recover by 2068. </a:t>
            </a:r>
          </a:p>
          <a:p>
            <a:r>
              <a:rPr lang="en-US" baseline="0" dirty="0" smtClean="0"/>
              <a:t>Thank you</a:t>
            </a:r>
            <a:endParaRPr lang="en-IN" dirty="0"/>
          </a:p>
        </p:txBody>
      </p:sp>
      <p:sp>
        <p:nvSpPr>
          <p:cNvPr id="4" name="Slide Number Placeholder 3"/>
          <p:cNvSpPr>
            <a:spLocks noGrp="1"/>
          </p:cNvSpPr>
          <p:nvPr>
            <p:ph type="sldNum" sz="quarter" idx="10"/>
          </p:nvPr>
        </p:nvSpPr>
        <p:spPr/>
        <p:txBody>
          <a:bodyPr/>
          <a:lstStyle/>
          <a:p>
            <a:fld id="{FE762C88-9406-421E-9123-05DA8A4F06E9}" type="slidenum">
              <a:rPr lang="en-IN" smtClean="0"/>
              <a:pPr/>
              <a:t>10</a:t>
            </a:fld>
            <a:endParaRPr lang="en-IN" dirty="0"/>
          </a:p>
        </p:txBody>
      </p:sp>
    </p:spTree>
    <p:extLst>
      <p:ext uri="{BB962C8B-B14F-4D97-AF65-F5344CB8AC3E}">
        <p14:creationId xmlns="" xmlns:p14="http://schemas.microsoft.com/office/powerpoint/2010/main" val="4436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230F48C-4D0C-4C2B-886D-C84FCCB90A04}" type="datetimeFigureOut">
              <a:rPr lang="en-IN" smtClean="0"/>
              <a:pPr/>
              <a:t>12-12-2013</a:t>
            </a:fld>
            <a:endParaRPr lang="en-IN"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IN"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0F48C-4D0C-4C2B-886D-C84FCCB90A04}" type="datetimeFigureOut">
              <a:rPr lang="en-IN" smtClean="0"/>
              <a:pPr/>
              <a:t>12-12-2013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30F48C-4D0C-4C2B-886D-C84FCCB90A04}" type="datetimeFigureOut">
              <a:rPr lang="en-IN" smtClean="0"/>
              <a:pPr/>
              <a:t>12-12-2013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230F48C-4D0C-4C2B-886D-C84FCCB90A04}" type="datetimeFigureOut">
              <a:rPr lang="en-IN" smtClean="0"/>
              <a:pPr/>
              <a:t>12-12-2013</a:t>
            </a:fld>
            <a:endParaRPr lang="en-IN" dirty="0"/>
          </a:p>
        </p:txBody>
      </p:sp>
      <p:sp>
        <p:nvSpPr>
          <p:cNvPr id="5" name="Footer Placeholder 4"/>
          <p:cNvSpPr>
            <a:spLocks noGrp="1"/>
          </p:cNvSpPr>
          <p:nvPr>
            <p:ph type="ftr" sz="quarter" idx="11"/>
          </p:nvPr>
        </p:nvSpPr>
        <p:spPr>
          <a:xfrm>
            <a:off x="457200" y="6480969"/>
            <a:ext cx="4260056" cy="300831"/>
          </a:xfrm>
        </p:spPr>
        <p:txBody>
          <a:bodyPr/>
          <a:lstStyle/>
          <a:p>
            <a:endParaRPr lang="en-IN" dirty="0"/>
          </a:p>
        </p:txBody>
      </p:sp>
      <p:sp>
        <p:nvSpPr>
          <p:cNvPr id="6" name="Slide Number Placeholder 5"/>
          <p:cNvSpPr>
            <a:spLocks noGrp="1"/>
          </p:cNvSpPr>
          <p:nvPr>
            <p:ph type="sldNum" sz="quarter" idx="12"/>
          </p:nvPr>
        </p:nvSpPr>
        <p:spPr/>
        <p:txBody>
          <a:body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230F48C-4D0C-4C2B-886D-C84FCCB90A04}" type="datetimeFigureOut">
              <a:rPr lang="en-IN" smtClean="0"/>
              <a:pPr/>
              <a:t>12-12-2013</a:t>
            </a:fld>
            <a:endParaRPr lang="en-IN" dirty="0"/>
          </a:p>
        </p:txBody>
      </p:sp>
      <p:sp>
        <p:nvSpPr>
          <p:cNvPr id="5" name="Footer Placeholder 4"/>
          <p:cNvSpPr>
            <a:spLocks noGrp="1"/>
          </p:cNvSpPr>
          <p:nvPr>
            <p:ph type="ftr" sz="quarter" idx="11"/>
          </p:nvPr>
        </p:nvSpPr>
        <p:spPr>
          <a:xfrm>
            <a:off x="2619376" y="6480969"/>
            <a:ext cx="4260056" cy="300831"/>
          </a:xfrm>
        </p:spPr>
        <p:txBody>
          <a:bodyPr/>
          <a:lstStyle/>
          <a:p>
            <a:endParaRPr lang="en-IN" dirty="0"/>
          </a:p>
        </p:txBody>
      </p:sp>
      <p:sp>
        <p:nvSpPr>
          <p:cNvPr id="6" name="Slide Number Placeholder 5"/>
          <p:cNvSpPr>
            <a:spLocks noGrp="1"/>
          </p:cNvSpPr>
          <p:nvPr>
            <p:ph type="sldNum" sz="quarter" idx="12"/>
          </p:nvPr>
        </p:nvSpPr>
        <p:spPr>
          <a:xfrm>
            <a:off x="8451056" y="809624"/>
            <a:ext cx="502920" cy="300831"/>
          </a:xfrm>
        </p:spPr>
        <p:txBody>
          <a:bodyPr/>
          <a:lstStyle/>
          <a:p>
            <a:fld id="{491134D7-5DCE-4A47-971C-68C6AA0D6AC1}" type="slidenum">
              <a:rPr lang="en-IN" smtClean="0"/>
              <a:pPr/>
              <a:t>‹#›</a:t>
            </a:fld>
            <a:endParaRPr lang="en-IN"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230F48C-4D0C-4C2B-886D-C84FCCB90A04}" type="datetimeFigureOut">
              <a:rPr lang="en-IN" smtClean="0"/>
              <a:pPr/>
              <a:t>12-12-2013</a:t>
            </a:fld>
            <a:endParaRPr lang="en-IN" dirty="0"/>
          </a:p>
        </p:txBody>
      </p:sp>
      <p:sp>
        <p:nvSpPr>
          <p:cNvPr id="6" name="Footer Placeholder 5"/>
          <p:cNvSpPr>
            <a:spLocks noGrp="1"/>
          </p:cNvSpPr>
          <p:nvPr>
            <p:ph type="ftr" sz="quarter" idx="11"/>
          </p:nvPr>
        </p:nvSpPr>
        <p:spPr>
          <a:xfrm>
            <a:off x="457200" y="6480969"/>
            <a:ext cx="4260056" cy="301752"/>
          </a:xfrm>
        </p:spPr>
        <p:txBody>
          <a:bodyPr/>
          <a:lstStyle/>
          <a:p>
            <a:endParaRPr lang="en-IN" dirty="0"/>
          </a:p>
        </p:txBody>
      </p:sp>
      <p:sp>
        <p:nvSpPr>
          <p:cNvPr id="7" name="Slide Number Placeholder 6"/>
          <p:cNvSpPr>
            <a:spLocks noGrp="1"/>
          </p:cNvSpPr>
          <p:nvPr>
            <p:ph type="sldNum" sz="quarter" idx="12"/>
          </p:nvPr>
        </p:nvSpPr>
        <p:spPr>
          <a:xfrm>
            <a:off x="7589520" y="6480969"/>
            <a:ext cx="502920" cy="301752"/>
          </a:xfrm>
        </p:spPr>
        <p:txBody>
          <a:body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230F48C-4D0C-4C2B-886D-C84FCCB90A04}" type="datetimeFigureOut">
              <a:rPr lang="en-IN" smtClean="0"/>
              <a:pPr/>
              <a:t>12-12-2013</a:t>
            </a:fld>
            <a:endParaRPr lang="en-IN" dirty="0"/>
          </a:p>
        </p:txBody>
      </p:sp>
      <p:sp>
        <p:nvSpPr>
          <p:cNvPr id="8" name="Footer Placeholder 7"/>
          <p:cNvSpPr>
            <a:spLocks noGrp="1"/>
          </p:cNvSpPr>
          <p:nvPr>
            <p:ph type="ftr" sz="quarter" idx="11"/>
          </p:nvPr>
        </p:nvSpPr>
        <p:spPr>
          <a:xfrm>
            <a:off x="457200" y="6480969"/>
            <a:ext cx="4261104" cy="301752"/>
          </a:xfrm>
        </p:spPr>
        <p:txBody>
          <a:bodyPr/>
          <a:lstStyle/>
          <a:p>
            <a:endParaRPr lang="en-IN"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91134D7-5DCE-4A47-971C-68C6AA0D6AC1}"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30F48C-4D0C-4C2B-886D-C84FCCB90A04}" type="datetimeFigureOut">
              <a:rPr lang="en-IN" smtClean="0"/>
              <a:pPr/>
              <a:t>12-12-2013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230F48C-4D0C-4C2B-886D-C84FCCB90A04}" type="datetimeFigureOut">
              <a:rPr lang="en-IN" smtClean="0"/>
              <a:pPr/>
              <a:t>12-12-2013</a:t>
            </a:fld>
            <a:endParaRPr lang="en-IN" dirty="0"/>
          </a:p>
        </p:txBody>
      </p:sp>
      <p:sp>
        <p:nvSpPr>
          <p:cNvPr id="3" name="Footer Placeholder 2"/>
          <p:cNvSpPr>
            <a:spLocks noGrp="1"/>
          </p:cNvSpPr>
          <p:nvPr>
            <p:ph type="ftr" sz="quarter" idx="11"/>
          </p:nvPr>
        </p:nvSpPr>
        <p:spPr>
          <a:xfrm>
            <a:off x="457200" y="6481890"/>
            <a:ext cx="4260056" cy="300831"/>
          </a:xfrm>
        </p:spPr>
        <p:txBody>
          <a:bodyPr/>
          <a:lstStyle/>
          <a:p>
            <a:endParaRPr lang="en-IN" dirty="0"/>
          </a:p>
        </p:txBody>
      </p:sp>
      <p:sp>
        <p:nvSpPr>
          <p:cNvPr id="4" name="Slide Number Placeholder 3"/>
          <p:cNvSpPr>
            <a:spLocks noGrp="1"/>
          </p:cNvSpPr>
          <p:nvPr>
            <p:ph type="sldNum" sz="quarter" idx="12"/>
          </p:nvPr>
        </p:nvSpPr>
        <p:spPr>
          <a:xfrm>
            <a:off x="7589520" y="6480969"/>
            <a:ext cx="502920" cy="301752"/>
          </a:xfrm>
        </p:spPr>
        <p:txBody>
          <a:bodyPr/>
          <a:lstStyle/>
          <a:p>
            <a:fld id="{491134D7-5DCE-4A47-971C-68C6AA0D6AC1}" type="slidenum">
              <a:rPr lang="en-IN" smtClean="0"/>
              <a:pPr/>
              <a:t>‹#›</a:t>
            </a:fld>
            <a:endParaRPr lang="en-IN"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230F48C-4D0C-4C2B-886D-C84FCCB90A04}" type="datetimeFigureOut">
              <a:rPr lang="en-IN" smtClean="0"/>
              <a:pPr/>
              <a:t>12-12-2013</a:t>
            </a:fld>
            <a:endParaRPr lang="en-IN"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IN"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91134D7-5DCE-4A47-971C-68C6AA0D6AC1}"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230F48C-4D0C-4C2B-886D-C84FCCB90A04}" type="datetimeFigureOut">
              <a:rPr lang="en-IN" smtClean="0"/>
              <a:pPr/>
              <a:t>12-12-2013</a:t>
            </a:fld>
            <a:endParaRPr lang="en-IN"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IN"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91134D7-5DCE-4A47-971C-68C6AA0D6AC1}"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230F48C-4D0C-4C2B-886D-C84FCCB90A04}" type="datetimeFigureOut">
              <a:rPr lang="en-IN" smtClean="0"/>
              <a:pPr/>
              <a:t>12-12-2013</a:t>
            </a:fld>
            <a:endParaRPr lang="en-IN"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IN"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91134D7-5DCE-4A47-971C-68C6AA0D6AC1}" type="slidenum">
              <a:rPr lang="en-IN" smtClean="0"/>
              <a:pPr/>
              <a:t>‹#›</a:t>
            </a:fld>
            <a:endParaRPr lang="en-IN" dirty="0"/>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fade/>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8534400" cy="5715000"/>
          </a:xfrm>
        </p:spPr>
        <p:txBody>
          <a:bodyPr>
            <a:normAutofit fontScale="90000"/>
          </a:bodyPr>
          <a:lstStyle/>
          <a:p>
            <a:r>
              <a:rPr lang="en-US" sz="8000" b="0" u="sng" dirty="0" smtClean="0">
                <a:solidFill>
                  <a:schemeClr val="bg1"/>
                </a:solidFill>
                <a:latin typeface="Eras Bold ITC" pitchFamily="34" charset="0"/>
              </a:rPr>
              <a:t>Ozone layer </a:t>
            </a:r>
            <a:r>
              <a:rPr lang="en-US" sz="8000" dirty="0" smtClean="0">
                <a:solidFill>
                  <a:schemeClr val="bg1"/>
                </a:solidFill>
                <a:latin typeface="Eras Bold ITC" pitchFamily="34" charset="0"/>
              </a:rPr>
              <a:t>and it’s effects</a:t>
            </a:r>
            <a:r>
              <a:rPr lang="en-US" sz="8800" dirty="0" smtClean="0">
                <a:latin typeface="Arial Rounded MT Bold" pitchFamily="34" charset="0"/>
              </a:rPr>
              <a:t>………</a:t>
            </a:r>
            <a:br>
              <a:rPr lang="en-US" sz="8800" dirty="0" smtClean="0">
                <a:latin typeface="Arial Rounded MT Bold" pitchFamily="34" charset="0"/>
              </a:rPr>
            </a:br>
            <a:r>
              <a:rPr lang="en-US" sz="4000" dirty="0" smtClean="0">
                <a:latin typeface="Arial Rounded MT Bold" pitchFamily="34" charset="0"/>
              </a:rPr>
              <a:t>Made by :- </a:t>
            </a:r>
            <a:r>
              <a:rPr lang="en-US" sz="4000" b="1" dirty="0" err="1" smtClean="0">
                <a:solidFill>
                  <a:srgbClr val="00B0F0"/>
                </a:solidFill>
                <a:effectLst>
                  <a:outerShdw blurRad="38100" dist="38100" dir="2700000" algn="tl">
                    <a:srgbClr val="000000">
                      <a:alpha val="43137"/>
                    </a:srgbClr>
                  </a:outerShdw>
                </a:effectLst>
                <a:latin typeface="Arial Rounded MT Bold" pitchFamily="34" charset="0"/>
              </a:rPr>
              <a:t>Roopen</a:t>
            </a:r>
            <a:r>
              <a:rPr lang="en-US" sz="4000" b="1" dirty="0" smtClean="0">
                <a:solidFill>
                  <a:srgbClr val="00B0F0"/>
                </a:solidFill>
                <a:effectLst>
                  <a:outerShdw blurRad="38100" dist="38100" dir="2700000" algn="tl">
                    <a:srgbClr val="000000">
                      <a:alpha val="43137"/>
                    </a:srgbClr>
                  </a:outerShdw>
                </a:effectLst>
                <a:latin typeface="Arial Rounded MT Bold" pitchFamily="34" charset="0"/>
              </a:rPr>
              <a:t> </a:t>
            </a:r>
            <a:r>
              <a:rPr lang="en-US" sz="4000" b="1" dirty="0" err="1" smtClean="0">
                <a:solidFill>
                  <a:srgbClr val="00B0F0"/>
                </a:solidFill>
                <a:effectLst>
                  <a:outerShdw blurRad="38100" dist="38100" dir="2700000" algn="tl">
                    <a:srgbClr val="000000">
                      <a:alpha val="43137"/>
                    </a:srgbClr>
                  </a:outerShdw>
                </a:effectLst>
                <a:latin typeface="Arial Rounded MT Bold" pitchFamily="34" charset="0"/>
              </a:rPr>
              <a:t>dodiya</a:t>
            </a:r>
            <a:r>
              <a:rPr lang="en-US" sz="2800" dirty="0" smtClean="0">
                <a:latin typeface="Arial Rounded MT Bold" pitchFamily="34" charset="0"/>
              </a:rPr>
              <a:t/>
            </a:r>
            <a:br>
              <a:rPr lang="en-US" sz="2800" dirty="0" smtClean="0">
                <a:latin typeface="Arial Rounded MT Bold" pitchFamily="34" charset="0"/>
              </a:rPr>
            </a:br>
            <a:r>
              <a:rPr lang="en-US" sz="4400" dirty="0" smtClean="0">
                <a:solidFill>
                  <a:srgbClr val="FFFF00"/>
                </a:solidFill>
                <a:latin typeface="Arial Rounded MT Bold" pitchFamily="34" charset="0"/>
              </a:rPr>
              <a:t>Ravi </a:t>
            </a:r>
            <a:r>
              <a:rPr lang="en-US" sz="4400" dirty="0" err="1" smtClean="0">
                <a:solidFill>
                  <a:srgbClr val="FFFF00"/>
                </a:solidFill>
                <a:latin typeface="Arial Rounded MT Bold" pitchFamily="34" charset="0"/>
              </a:rPr>
              <a:t>vala</a:t>
            </a:r>
            <a:r>
              <a:rPr lang="en-US" sz="4400" dirty="0" smtClean="0">
                <a:solidFill>
                  <a:srgbClr val="FFFF00"/>
                </a:solidFill>
                <a:latin typeface="Arial Rounded MT Bold" pitchFamily="34" charset="0"/>
              </a:rPr>
              <a:t> </a:t>
            </a:r>
            <a:r>
              <a:rPr lang="en-US" sz="4400" dirty="0" smtClean="0">
                <a:latin typeface="Arial Rounded MT Bold" pitchFamily="34" charset="0"/>
              </a:rPr>
              <a:t/>
            </a:r>
            <a:br>
              <a:rPr lang="en-US" sz="4400" dirty="0" smtClean="0">
                <a:latin typeface="Arial Rounded MT Bold" pitchFamily="34" charset="0"/>
              </a:rPr>
            </a:br>
            <a:r>
              <a:rPr lang="en-US" sz="4400" dirty="0" smtClean="0">
                <a:solidFill>
                  <a:srgbClr val="92D050"/>
                </a:solidFill>
                <a:latin typeface="Arial Rounded MT Bold" pitchFamily="34" charset="0"/>
              </a:rPr>
              <a:t>Ajay </a:t>
            </a:r>
            <a:r>
              <a:rPr lang="en-US" sz="4400" dirty="0" err="1" smtClean="0">
                <a:solidFill>
                  <a:srgbClr val="92D050"/>
                </a:solidFill>
                <a:latin typeface="Arial Rounded MT Bold" pitchFamily="34" charset="0"/>
              </a:rPr>
              <a:t>gohil</a:t>
            </a:r>
            <a:r>
              <a:rPr lang="en-US" sz="4400" dirty="0" smtClean="0">
                <a:latin typeface="Arial Rounded MT Bold" pitchFamily="34" charset="0"/>
              </a:rPr>
              <a:t/>
            </a:r>
            <a:br>
              <a:rPr lang="en-US" sz="4400" dirty="0" smtClean="0">
                <a:latin typeface="Arial Rounded MT Bold" pitchFamily="34" charset="0"/>
              </a:rPr>
            </a:br>
            <a:r>
              <a:rPr lang="en-US" sz="4400" dirty="0" err="1" smtClean="0">
                <a:solidFill>
                  <a:srgbClr val="002060"/>
                </a:solidFill>
                <a:latin typeface="Arial Rounded MT Bold" pitchFamily="34" charset="0"/>
              </a:rPr>
              <a:t>Kashyap</a:t>
            </a:r>
            <a:r>
              <a:rPr lang="en-US" sz="4400" dirty="0" smtClean="0">
                <a:solidFill>
                  <a:srgbClr val="002060"/>
                </a:solidFill>
                <a:latin typeface="Arial Rounded MT Bold" pitchFamily="34" charset="0"/>
              </a:rPr>
              <a:t> </a:t>
            </a:r>
            <a:r>
              <a:rPr lang="en-US" sz="4400" dirty="0" err="1" smtClean="0">
                <a:solidFill>
                  <a:srgbClr val="002060"/>
                </a:solidFill>
                <a:latin typeface="Arial Rounded MT Bold" pitchFamily="34" charset="0"/>
              </a:rPr>
              <a:t>barad</a:t>
            </a:r>
            <a:r>
              <a:rPr lang="en-US" sz="4400" dirty="0" smtClean="0">
                <a:solidFill>
                  <a:srgbClr val="002060"/>
                </a:solidFill>
                <a:latin typeface="Arial Rounded MT Bold" pitchFamily="34" charset="0"/>
              </a:rPr>
              <a:t/>
            </a:r>
            <a:br>
              <a:rPr lang="en-US" sz="4400" dirty="0" smtClean="0">
                <a:solidFill>
                  <a:srgbClr val="002060"/>
                </a:solidFill>
                <a:latin typeface="Arial Rounded MT Bold" pitchFamily="34" charset="0"/>
              </a:rPr>
            </a:br>
            <a:r>
              <a:rPr lang="en-US" dirty="0" smtClean="0">
                <a:solidFill>
                  <a:srgbClr val="002060"/>
                </a:solidFill>
                <a:latin typeface="Arial Rounded MT Bold" pitchFamily="34" charset="0"/>
              </a:rPr>
              <a:t>GUIDE : PROF. Y.M.GAJERA</a:t>
            </a:r>
            <a:br>
              <a:rPr lang="en-US" dirty="0" smtClean="0">
                <a:solidFill>
                  <a:srgbClr val="002060"/>
                </a:solidFill>
                <a:latin typeface="Arial Rounded MT Bold" pitchFamily="34" charset="0"/>
              </a:rPr>
            </a:br>
            <a:r>
              <a:rPr lang="en-US" sz="2700" dirty="0" smtClean="0">
                <a:solidFill>
                  <a:srgbClr val="002060"/>
                </a:solidFill>
                <a:latin typeface="Arial Rounded MT Bold" pitchFamily="34" charset="0"/>
              </a:rPr>
              <a:t>GOVERNMENT ENGINEERING COLLEGE BHUJ(015)</a:t>
            </a:r>
            <a:r>
              <a:rPr lang="en-US" sz="2700" dirty="0" smtClean="0">
                <a:latin typeface="Arial Rounded MT Bold" pitchFamily="34" charset="0"/>
              </a:rPr>
              <a:t/>
            </a:r>
            <a:br>
              <a:rPr lang="en-US" sz="2700" dirty="0" smtClean="0">
                <a:latin typeface="Arial Rounded MT Bold" pitchFamily="34" charset="0"/>
              </a:rPr>
            </a:br>
            <a:endParaRPr lang="en-US" sz="4400" dirty="0">
              <a:latin typeface="Arial Rounded MT Bold" pitchFamily="34" charset="0"/>
            </a:endParaRPr>
          </a:p>
        </p:txBody>
      </p:sp>
    </p:spTree>
  </p:cSld>
  <p:clrMapOvr>
    <a:masterClrMapping/>
  </p:clrMapOvr>
  <p:transition spd="slow">
    <p:dissolve/>
    <p:sndAc>
      <p:stSnd>
        <p:snd r:embed="rId2" name="suction.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28600" y="1219200"/>
            <a:ext cx="8686800"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tx1"/>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Char char="•"/>
              <a:defRPr sz="2400">
                <a:solidFill>
                  <a:srgbClr val="FFFF00"/>
                </a:solidFill>
                <a:latin typeface="+mn-lt"/>
              </a:defRPr>
            </a:lvl3pPr>
            <a:lvl4pPr marL="1600200" indent="-228600" algn="l" rtl="0" fontAlgn="base">
              <a:spcBef>
                <a:spcPct val="20000"/>
              </a:spcBef>
              <a:spcAft>
                <a:spcPct val="0"/>
              </a:spcAft>
              <a:buChar char="–"/>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Arial"/>
                <a:ea typeface="+mn-ea"/>
                <a:cs typeface="+mn-cs"/>
              </a:rPr>
              <a:t>Ozone is the critical gas for screening solar UV radiation. Quality, long-term observations are critical for assessing change!</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Arial"/>
                <a:ea typeface="+mn-ea"/>
                <a:cs typeface="+mn-cs"/>
              </a:rPr>
              <a:t>Ozone loss resulted from human produced ozone destroying substances (ODS: CFCs ).  These chemicals have extremely long lifetimes.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Arial"/>
                <a:ea typeface="+mn-ea"/>
                <a:cs typeface="+mn-cs"/>
              </a:rPr>
              <a:t>ODSs have been regulated under international agreements and are slowly decreasing.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Arial"/>
                <a:ea typeface="+mn-ea"/>
                <a:cs typeface="+mn-cs"/>
              </a:rPr>
              <a:t>Ozone levels are not getting worse, but we can’t say that things are getting better (yet).</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smtClean="0">
                <a:ln>
                  <a:noFill/>
                </a:ln>
                <a:solidFill>
                  <a:schemeClr val="tx1"/>
                </a:solidFill>
                <a:effectLst/>
                <a:uLnTx/>
                <a:uFillTx/>
                <a:latin typeface="Arial"/>
                <a:ea typeface="+mn-ea"/>
                <a:cs typeface="+mn-cs"/>
              </a:rPr>
              <a:t>The ozone hole will recover by about 2068.  </a:t>
            </a:r>
          </a:p>
        </p:txBody>
      </p:sp>
      <p:sp>
        <p:nvSpPr>
          <p:cNvPr id="3" name="Title 2"/>
          <p:cNvSpPr>
            <a:spLocks noGrp="1"/>
          </p:cNvSpPr>
          <p:nvPr>
            <p:ph type="title"/>
          </p:nvPr>
        </p:nvSpPr>
        <p:spPr>
          <a:xfrm>
            <a:off x="419100" y="76200"/>
            <a:ext cx="8305800" cy="1143000"/>
          </a:xfrm>
        </p:spPr>
        <p:txBody>
          <a:bodyPr/>
          <a:lstStyle/>
          <a:p>
            <a:r>
              <a:rPr lang="en-US" dirty="0" smtClean="0"/>
              <a:t>Summary</a:t>
            </a:r>
            <a:endParaRPr lang="en-IN" dirty="0"/>
          </a:p>
        </p:txBody>
      </p:sp>
    </p:spTree>
    <p:extLst>
      <p:ext uri="{BB962C8B-B14F-4D97-AF65-F5344CB8AC3E}">
        <p14:creationId xmlns="" xmlns:p14="http://schemas.microsoft.com/office/powerpoint/2010/main" val="1886157702"/>
      </p:ext>
    </p:extLst>
  </p:cSld>
  <p:clrMapOvr>
    <a:masterClrMapping/>
  </p:clrMapOvr>
  <p:transition spd="slow">
    <p:cover dir="ru"/>
    <p:sndAc>
      <p:stSnd>
        <p:snd r:embed="rId3" name="suction.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9693424" cy="1447800"/>
          </a:xfrm>
        </p:spPr>
        <p:txBody>
          <a:bodyPr>
            <a:normAutofit/>
          </a:bodyPr>
          <a:lstStyle/>
          <a:p>
            <a:r>
              <a:rPr lang="en-US" sz="8000" i="1" u="sng" dirty="0" smtClean="0"/>
              <a:t>Thank you</a:t>
            </a:r>
            <a:endParaRPr lang="en-IN" sz="8000" i="1" u="sng" dirty="0"/>
          </a:p>
        </p:txBody>
      </p:sp>
      <p:sp>
        <p:nvSpPr>
          <p:cNvPr id="3" name="TextBox 2"/>
          <p:cNvSpPr txBox="1"/>
          <p:nvPr/>
        </p:nvSpPr>
        <p:spPr>
          <a:xfrm>
            <a:off x="3124200" y="2590800"/>
            <a:ext cx="4953000" cy="4154984"/>
          </a:xfrm>
          <a:prstGeom prst="rect">
            <a:avLst/>
          </a:prstGeom>
          <a:noFill/>
        </p:spPr>
        <p:txBody>
          <a:bodyPr wrap="square" rtlCol="0">
            <a:spAutoFit/>
          </a:bodyPr>
          <a:lstStyle/>
          <a:p>
            <a:r>
              <a:rPr lang="en-US" sz="4400" b="1" dirty="0" smtClean="0">
                <a:latin typeface="Britannic Bold" pitchFamily="34" charset="0"/>
                <a:cs typeface="Aharoni" pitchFamily="2" charset="-79"/>
              </a:rPr>
              <a:t>Made and presented by</a:t>
            </a:r>
            <a:r>
              <a:rPr lang="en-US" b="1" dirty="0" smtClean="0">
                <a:latin typeface="Britannic Bold" pitchFamily="34" charset="0"/>
              </a:rPr>
              <a:t> </a:t>
            </a:r>
            <a:r>
              <a:rPr lang="en-US" sz="6000" dirty="0" smtClean="0">
                <a:latin typeface="Berlin Sans FB Demi" pitchFamily="34" charset="0"/>
              </a:rPr>
              <a:t>:-             </a:t>
            </a:r>
            <a:r>
              <a:rPr lang="en-US" sz="4000" u="sng" dirty="0" smtClean="0">
                <a:solidFill>
                  <a:srgbClr val="FF0000"/>
                </a:solidFill>
                <a:effectLst>
                  <a:outerShdw blurRad="38100" dist="38100" dir="2700000" algn="tl">
                    <a:srgbClr val="000000">
                      <a:alpha val="43137"/>
                    </a:srgbClr>
                  </a:outerShdw>
                </a:effectLst>
                <a:latin typeface="Berlin Sans FB Demi" pitchFamily="34" charset="0"/>
              </a:rPr>
              <a:t>130150106101</a:t>
            </a:r>
          </a:p>
          <a:p>
            <a:r>
              <a:rPr lang="en-US" sz="4000" u="sng" dirty="0" smtClean="0">
                <a:solidFill>
                  <a:srgbClr val="FF0000"/>
                </a:solidFill>
                <a:effectLst>
                  <a:outerShdw blurRad="38100" dist="38100" dir="2700000" algn="tl">
                    <a:srgbClr val="000000">
                      <a:alpha val="43137"/>
                    </a:srgbClr>
                  </a:outerShdw>
                </a:effectLst>
                <a:latin typeface="Berlin Sans FB Demi" pitchFamily="34" charset="0"/>
              </a:rPr>
              <a:t>130150106120</a:t>
            </a:r>
          </a:p>
          <a:p>
            <a:r>
              <a:rPr lang="en-US" sz="4000" u="sng" dirty="0" smtClean="0">
                <a:solidFill>
                  <a:srgbClr val="FF0000"/>
                </a:solidFill>
                <a:effectLst>
                  <a:outerShdw blurRad="38100" dist="38100" dir="2700000" algn="tl">
                    <a:srgbClr val="000000">
                      <a:alpha val="43137"/>
                    </a:srgbClr>
                  </a:outerShdw>
                </a:effectLst>
                <a:latin typeface="Berlin Sans FB Demi" pitchFamily="34" charset="0"/>
              </a:rPr>
              <a:t>130150106032</a:t>
            </a:r>
          </a:p>
          <a:p>
            <a:r>
              <a:rPr lang="en-US" sz="4000" u="sng" dirty="0" smtClean="0">
                <a:solidFill>
                  <a:srgbClr val="FF0000"/>
                </a:solidFill>
                <a:effectLst>
                  <a:outerShdw blurRad="38100" dist="38100" dir="2700000" algn="tl">
                    <a:srgbClr val="000000">
                      <a:alpha val="43137"/>
                    </a:srgbClr>
                  </a:outerShdw>
                </a:effectLst>
                <a:latin typeface="Berlin Sans FB Demi" pitchFamily="34" charset="0"/>
              </a:rPr>
              <a:t>130150106005………</a:t>
            </a:r>
            <a:endParaRPr lang="en-US" sz="4000" u="sng" dirty="0">
              <a:solidFill>
                <a:srgbClr val="FF0000"/>
              </a:solidFill>
              <a:effectLst>
                <a:outerShdw blurRad="38100" dist="38100" dir="2700000" algn="tl">
                  <a:srgbClr val="000000">
                    <a:alpha val="43137"/>
                  </a:srgbClr>
                </a:outerShdw>
              </a:effectLst>
              <a:latin typeface="Berlin Sans FB Demi" pitchFamily="34" charset="0"/>
            </a:endParaRPr>
          </a:p>
        </p:txBody>
      </p:sp>
    </p:spTree>
    <p:extLst>
      <p:ext uri="{BB962C8B-B14F-4D97-AF65-F5344CB8AC3E}">
        <p14:creationId xmlns="" xmlns:p14="http://schemas.microsoft.com/office/powerpoint/2010/main" val="3575488118"/>
      </p:ext>
    </p:extLst>
  </p:cSld>
  <p:clrMapOvr>
    <a:masterClrMapping/>
  </p:clrMapOvr>
  <p:transition spd="slow">
    <p:comb dir="vert"/>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1143000"/>
          </a:xfrm>
        </p:spPr>
        <p:txBody>
          <a:bodyPr>
            <a:noAutofit/>
          </a:bodyPr>
          <a:lstStyle/>
          <a:p>
            <a:r>
              <a:rPr lang="en-US" b="1" dirty="0">
                <a:ln w="12700">
                  <a:solidFill>
                    <a:schemeClr val="tx2">
                      <a:lumMod val="50000"/>
                    </a:schemeClr>
                  </a:solidFill>
                  <a:prstDash val="solid"/>
                </a:ln>
                <a:solidFill>
                  <a:srgbClr val="92D050"/>
                </a:solidFill>
                <a:effectLst>
                  <a:outerShdw blurRad="41275" dist="20320" dir="1800000" algn="tl" rotWithShape="0">
                    <a:srgbClr val="000000">
                      <a:alpha val="40000"/>
                    </a:srgbClr>
                  </a:outerShdw>
                </a:effectLst>
              </a:rPr>
              <a:t>The Earth’s Atmosphere</a:t>
            </a:r>
          </a:p>
        </p:txBody>
      </p:sp>
      <p:sp>
        <p:nvSpPr>
          <p:cNvPr id="3" name="Content Placeholder 2"/>
          <p:cNvSpPr>
            <a:spLocks noGrp="1"/>
          </p:cNvSpPr>
          <p:nvPr>
            <p:ph idx="1"/>
          </p:nvPr>
        </p:nvSpPr>
        <p:spPr>
          <a:xfrm>
            <a:off x="0" y="1371600"/>
            <a:ext cx="8839200" cy="5486400"/>
          </a:xfrm>
        </p:spPr>
        <p:txBody>
          <a:bodyPr>
            <a:normAutofit fontScale="92500" lnSpcReduction="20000"/>
          </a:bodyPr>
          <a:lstStyle/>
          <a:p>
            <a:r>
              <a:rPr lang="en-US" sz="3500" b="1" dirty="0">
                <a:effectLst>
                  <a:glow rad="228600">
                    <a:schemeClr val="accent1">
                      <a:satMod val="175000"/>
                      <a:alpha val="40000"/>
                    </a:schemeClr>
                  </a:glow>
                </a:effectLst>
                <a:latin typeface="Minion Pro SmBd" pitchFamily="18" charset="0"/>
                <a:cs typeface="DaunPenh" pitchFamily="2" charset="0"/>
              </a:rPr>
              <a:t>The atmosphere is a layer of gases which surrounds the entire </a:t>
            </a:r>
            <a:r>
              <a:rPr lang="en-US" sz="3500" b="1" dirty="0" smtClean="0">
                <a:effectLst>
                  <a:glow rad="228600">
                    <a:schemeClr val="accent1">
                      <a:satMod val="175000"/>
                      <a:alpha val="40000"/>
                    </a:schemeClr>
                  </a:glow>
                </a:effectLst>
                <a:latin typeface="Minion Pro SmBd" pitchFamily="18" charset="0"/>
                <a:cs typeface="DaunPenh" pitchFamily="2" charset="0"/>
              </a:rPr>
              <a:t>Earth. The </a:t>
            </a:r>
            <a:r>
              <a:rPr lang="en-US" sz="3500" b="1" dirty="0">
                <a:effectLst>
                  <a:glow rad="228600">
                    <a:schemeClr val="accent1">
                      <a:satMod val="175000"/>
                      <a:alpha val="40000"/>
                    </a:schemeClr>
                  </a:glow>
                </a:effectLst>
                <a:latin typeface="Minion Pro SmBd" pitchFamily="18" charset="0"/>
                <a:cs typeface="DaunPenh" pitchFamily="2" charset="0"/>
              </a:rPr>
              <a:t>purpose of this "layer" around the Earth is to prevent excessive amounts of radiation from reaching the </a:t>
            </a:r>
            <a:r>
              <a:rPr lang="en-US" sz="3500" b="1" dirty="0" smtClean="0">
                <a:effectLst>
                  <a:glow rad="228600">
                    <a:schemeClr val="accent1">
                      <a:satMod val="175000"/>
                      <a:alpha val="40000"/>
                    </a:schemeClr>
                  </a:glow>
                </a:effectLst>
                <a:latin typeface="Minion Pro SmBd" pitchFamily="18" charset="0"/>
                <a:cs typeface="DaunPenh" pitchFamily="2" charset="0"/>
              </a:rPr>
              <a:t>Earth to survive a planet.</a:t>
            </a:r>
          </a:p>
          <a:p>
            <a:pPr lvl="1"/>
            <a:r>
              <a:rPr lang="en-US" sz="3500" b="1" dirty="0">
                <a:ln w="12700">
                  <a:solidFill>
                    <a:schemeClr val="tx2">
                      <a:lumMod val="50000"/>
                    </a:schemeClr>
                  </a:solidFill>
                  <a:prstDash val="solid"/>
                </a:ln>
                <a:solidFill>
                  <a:srgbClr val="92D050"/>
                </a:solidFill>
                <a:effectLst>
                  <a:outerShdw blurRad="41275" dist="20320" dir="1800000" algn="tl" rotWithShape="0">
                    <a:srgbClr val="000000">
                      <a:alpha val="40000"/>
                    </a:srgbClr>
                  </a:outerShdw>
                </a:effectLst>
                <a:latin typeface="+mj-lt"/>
                <a:ea typeface="+mj-ea"/>
                <a:cs typeface="+mj-cs"/>
              </a:rPr>
              <a:t>Layers of the Earth's </a:t>
            </a:r>
            <a:r>
              <a:rPr lang="en-US" sz="3500" b="1" dirty="0" smtClean="0">
                <a:ln w="12700">
                  <a:solidFill>
                    <a:schemeClr val="tx2">
                      <a:lumMod val="50000"/>
                    </a:schemeClr>
                  </a:solidFill>
                  <a:prstDash val="solid"/>
                </a:ln>
                <a:solidFill>
                  <a:srgbClr val="92D050"/>
                </a:solidFill>
                <a:effectLst>
                  <a:outerShdw blurRad="41275" dist="20320" dir="1800000" algn="tl" rotWithShape="0">
                    <a:srgbClr val="000000">
                      <a:alpha val="40000"/>
                    </a:srgbClr>
                  </a:outerShdw>
                </a:effectLst>
                <a:latin typeface="+mj-lt"/>
                <a:ea typeface="+mj-ea"/>
                <a:cs typeface="+mj-cs"/>
              </a:rPr>
              <a:t>Atmosphere;</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 </a:t>
            </a:r>
            <a:r>
              <a:rPr lang="en-US" sz="3100" b="1" dirty="0" smtClean="0">
                <a:effectLst>
                  <a:glow rad="228600">
                    <a:schemeClr val="accent1">
                      <a:satMod val="175000"/>
                      <a:alpha val="40000"/>
                    </a:schemeClr>
                  </a:glow>
                </a:effectLst>
                <a:latin typeface="Minion Pro SmBd" pitchFamily="18" charset="0"/>
                <a:cs typeface="DaunPenh" pitchFamily="2" charset="0"/>
              </a:rPr>
              <a:t>The</a:t>
            </a:r>
            <a:r>
              <a:rPr lang="en-US" sz="3100" b="1" dirty="0">
                <a:effectLst>
                  <a:glow rad="228600">
                    <a:schemeClr val="accent1">
                      <a:satMod val="175000"/>
                      <a:alpha val="40000"/>
                    </a:schemeClr>
                  </a:glow>
                </a:effectLst>
                <a:latin typeface="Minion Pro SmBd" pitchFamily="18" charset="0"/>
                <a:cs typeface="DaunPenh" pitchFamily="2" charset="0"/>
              </a:rPr>
              <a:t> atmosphere is divided </a:t>
            </a:r>
            <a:r>
              <a:rPr lang="en-US" sz="3100" b="1" dirty="0" smtClean="0">
                <a:effectLst>
                  <a:glow rad="228600">
                    <a:schemeClr val="accent1">
                      <a:satMod val="175000"/>
                      <a:alpha val="40000"/>
                    </a:schemeClr>
                  </a:glow>
                </a:effectLst>
                <a:latin typeface="Minion Pro SmBd" pitchFamily="18" charset="0"/>
                <a:cs typeface="DaunPenh" pitchFamily="2" charset="0"/>
              </a:rPr>
              <a:t>into;</a:t>
            </a:r>
          </a:p>
          <a:p>
            <a:pPr marL="4114800" lvl="8" indent="-571500">
              <a:buFont typeface="+mj-lt"/>
              <a:buAutoNum type="romanUcPeriod"/>
            </a:pPr>
            <a:r>
              <a:rPr lang="en-US" sz="3000" b="1" dirty="0" smtClean="0">
                <a:effectLst>
                  <a:glow rad="228600">
                    <a:schemeClr val="accent1">
                      <a:satMod val="175000"/>
                      <a:alpha val="40000"/>
                    </a:schemeClr>
                  </a:glow>
                </a:effectLst>
                <a:latin typeface="Minion Pro SmBd" pitchFamily="18" charset="0"/>
                <a:cs typeface="DaunPenh" pitchFamily="2" charset="0"/>
              </a:rPr>
              <a:t>Troposphere.</a:t>
            </a:r>
          </a:p>
          <a:p>
            <a:pPr marL="4114800" lvl="8" indent="-571500">
              <a:buFont typeface="+mj-lt"/>
              <a:buAutoNum type="romanUcPeriod"/>
            </a:pPr>
            <a:r>
              <a:rPr lang="en-US" sz="3000" b="1" dirty="0" smtClean="0">
                <a:effectLst>
                  <a:glow rad="228600">
                    <a:schemeClr val="accent1">
                      <a:satMod val="175000"/>
                      <a:alpha val="40000"/>
                    </a:schemeClr>
                  </a:glow>
                </a:effectLst>
                <a:latin typeface="Minion Pro SmBd" pitchFamily="18" charset="0"/>
                <a:cs typeface="DaunPenh" pitchFamily="2" charset="0"/>
              </a:rPr>
              <a:t>Stratosphere.</a:t>
            </a:r>
          </a:p>
          <a:p>
            <a:pPr marL="4114800" lvl="8" indent="-571500">
              <a:buFont typeface="+mj-lt"/>
              <a:buAutoNum type="romanUcPeriod"/>
            </a:pPr>
            <a:r>
              <a:rPr lang="en-US" sz="3000" b="1" dirty="0" smtClean="0">
                <a:effectLst>
                  <a:glow rad="228600">
                    <a:schemeClr val="accent1">
                      <a:satMod val="175000"/>
                      <a:alpha val="40000"/>
                    </a:schemeClr>
                  </a:glow>
                </a:effectLst>
                <a:latin typeface="Minion Pro SmBd" pitchFamily="18" charset="0"/>
                <a:cs typeface="DaunPenh" pitchFamily="2" charset="0"/>
              </a:rPr>
              <a:t>Mesosphere.</a:t>
            </a:r>
          </a:p>
          <a:p>
            <a:pPr marL="4114800" lvl="8" indent="-571500">
              <a:buFont typeface="+mj-lt"/>
              <a:buAutoNum type="romanUcPeriod"/>
            </a:pPr>
            <a:r>
              <a:rPr lang="en-US" sz="3000" b="1" dirty="0" smtClean="0">
                <a:effectLst>
                  <a:glow rad="228600">
                    <a:schemeClr val="accent1">
                      <a:satMod val="175000"/>
                      <a:alpha val="40000"/>
                    </a:schemeClr>
                  </a:glow>
                </a:effectLst>
                <a:latin typeface="Minion Pro SmBd" pitchFamily="18" charset="0"/>
                <a:cs typeface="DaunPenh" pitchFamily="2" charset="0"/>
              </a:rPr>
              <a:t>Thermosphere.</a:t>
            </a:r>
          </a:p>
          <a:p>
            <a:pPr>
              <a:buNone/>
            </a:pPr>
            <a:endParaRPr lang="en-US" sz="2800" b="1" i="1" dirty="0"/>
          </a:p>
          <a:p>
            <a:pPr>
              <a:buNone/>
            </a:pPr>
            <a:endParaRPr lang="en-US" sz="2800" dirty="0"/>
          </a:p>
        </p:txBody>
      </p:sp>
    </p:spTree>
  </p:cSld>
  <p:clrMapOvr>
    <a:masterClrMapping/>
  </p:clrMapOvr>
  <p:transition spd="slow">
    <p:wipe dir="d"/>
    <p:sndAc>
      <p:stSnd>
        <p:snd r:embed="rId2" name="breez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59" y="0"/>
            <a:ext cx="3892259"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962400" y="260648"/>
            <a:ext cx="4876800" cy="3930352"/>
          </a:xfrm>
          <a:solidFill>
            <a:schemeClr val="bg1"/>
          </a:solidFill>
        </p:spPr>
        <p:txBody>
          <a:bodyPr>
            <a:normAutofit/>
          </a:bodyPr>
          <a:lstStyle/>
          <a:p>
            <a:r>
              <a:rPr lang="en-US" b="1" i="1" u="sng" dirty="0" smtClean="0">
                <a:effectLst>
                  <a:outerShdw blurRad="38100" dist="38100" dir="2700000" algn="tl">
                    <a:srgbClr val="000000">
                      <a:alpha val="43137"/>
                    </a:srgbClr>
                  </a:outerShdw>
                </a:effectLst>
              </a:rPr>
              <a:t>What is ozone </a:t>
            </a:r>
            <a:r>
              <a:rPr lang="en-US" i="1" dirty="0" smtClean="0"/>
              <a:t>???</a:t>
            </a:r>
            <a:endParaRPr lang="en-IN" i="1" dirty="0"/>
          </a:p>
        </p:txBody>
      </p:sp>
    </p:spTree>
    <p:extLst>
      <p:ext uri="{BB962C8B-B14F-4D97-AF65-F5344CB8AC3E}">
        <p14:creationId xmlns="" xmlns:p14="http://schemas.microsoft.com/office/powerpoint/2010/main" val="3871284033"/>
      </p:ext>
    </p:extLst>
  </p:cSld>
  <p:clrMapOvr>
    <a:masterClrMapping/>
  </p:clrMapOvr>
  <p:transition spd="slow">
    <p:wipe/>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913"/>
            <a:ext cx="4246563" cy="620712"/>
          </a:xfrm>
        </p:spPr>
        <p:txBody>
          <a:bodyPr>
            <a:normAutofit fontScale="90000"/>
          </a:bodyPr>
          <a:lstStyle/>
          <a:p>
            <a:r>
              <a:rPr lang="en-US" i="1" u="sng" dirty="0" smtClean="0"/>
              <a:t>The ozone</a:t>
            </a:r>
            <a:endParaRPr lang="en-IN" i="1" u="sng" dirty="0"/>
          </a:p>
        </p:txBody>
      </p:sp>
      <p:sp>
        <p:nvSpPr>
          <p:cNvPr id="4" name="TextBox 3"/>
          <p:cNvSpPr txBox="1"/>
          <p:nvPr/>
        </p:nvSpPr>
        <p:spPr>
          <a:xfrm>
            <a:off x="179512" y="966730"/>
            <a:ext cx="5040560" cy="5078313"/>
          </a:xfrm>
          <a:prstGeom prst="rect">
            <a:avLst/>
          </a:prstGeom>
          <a:noFill/>
        </p:spPr>
        <p:txBody>
          <a:bodyPr wrap="square" rtlCol="0">
            <a:spAutoFit/>
          </a:bodyPr>
          <a:lstStyle/>
          <a:p>
            <a:pPr marL="285750" indent="-285750">
              <a:buFont typeface="Arial" pitchFamily="34" charset="0"/>
              <a:buChar char="•"/>
            </a:pPr>
            <a:r>
              <a:rPr lang="en-IN" dirty="0" smtClean="0"/>
              <a:t>The ozone layer is a layer in Earth's atmosphere which contains relatively high concentrations of ozone (O3).</a:t>
            </a:r>
          </a:p>
          <a:p>
            <a:pPr marL="285750" indent="-285750">
              <a:buFont typeface="Arial" pitchFamily="34" charset="0"/>
              <a:buChar char="•"/>
            </a:pPr>
            <a:endParaRPr lang="en-IN" dirty="0" smtClean="0"/>
          </a:p>
          <a:p>
            <a:pPr marL="285750" indent="-285750">
              <a:buFont typeface="Arial" pitchFamily="34" charset="0"/>
              <a:buChar char="•"/>
            </a:pPr>
            <a:endParaRPr lang="en-IN" dirty="0"/>
          </a:p>
          <a:p>
            <a:pPr marL="285750" indent="-285750">
              <a:buFont typeface="Arial" pitchFamily="34" charset="0"/>
              <a:buChar char="•"/>
            </a:pPr>
            <a:r>
              <a:rPr lang="en-IN" dirty="0" smtClean="0"/>
              <a:t>Although the concentration of the ozone in the ozone layer is very small, it is vitally important to life because it absorbs biologically harmful ultraviolet (UV) radiation coming from the sun. </a:t>
            </a:r>
          </a:p>
          <a:p>
            <a:pPr marL="285750" indent="-285750">
              <a:buFont typeface="Arial" pitchFamily="34" charset="0"/>
              <a:buChar char="•"/>
            </a:pPr>
            <a:endParaRPr lang="en-IN" dirty="0" smtClean="0"/>
          </a:p>
          <a:p>
            <a:pPr marL="285750" indent="-285750">
              <a:buFont typeface="Arial" pitchFamily="34" charset="0"/>
              <a:buChar char="•"/>
            </a:pPr>
            <a:endParaRPr lang="en-IN" dirty="0"/>
          </a:p>
          <a:p>
            <a:pPr marL="285750" indent="-285750">
              <a:buFont typeface="Arial" pitchFamily="34" charset="0"/>
              <a:buChar char="•"/>
            </a:pPr>
            <a:r>
              <a:rPr lang="en-IN" dirty="0"/>
              <a:t>O3 is mainly found in the </a:t>
            </a:r>
            <a:r>
              <a:rPr lang="en-IN" dirty="0" smtClean="0"/>
              <a:t>stratosphere.</a:t>
            </a:r>
          </a:p>
          <a:p>
            <a:pPr marL="285750" indent="-285750">
              <a:buFont typeface="Arial" pitchFamily="34" charset="0"/>
              <a:buChar char="•"/>
            </a:pPr>
            <a:endParaRPr lang="en-US" dirty="0"/>
          </a:p>
          <a:p>
            <a:pPr marL="285750" indent="-285750">
              <a:buFont typeface="Arial" pitchFamily="34" charset="0"/>
              <a:buChar char="•"/>
            </a:pPr>
            <a:r>
              <a:rPr lang="en-IN" dirty="0"/>
              <a:t>O3 both heats the stratosphere by absorbing UV and is a greenhouse gas (absorbing and </a:t>
            </a:r>
            <a:r>
              <a:rPr lang="en-IN" dirty="0" smtClean="0"/>
              <a:t>emitting </a:t>
            </a:r>
            <a:r>
              <a:rPr lang="en-IN" dirty="0"/>
              <a:t>in the Infrared).</a:t>
            </a:r>
          </a:p>
          <a:p>
            <a:pPr marL="285750" indent="-285750">
              <a:buFont typeface="Arial" pitchFamily="34" charset="0"/>
              <a:buChar char="•"/>
            </a:pPr>
            <a:endParaRPr lang="en-IN" dirty="0"/>
          </a:p>
          <a:p>
            <a:pPr marL="285750" indent="-285750">
              <a:buFont typeface="Arial" pitchFamily="34" charset="0"/>
              <a:buChar char="•"/>
            </a:pPr>
            <a:endParaRPr lang="en-IN" dirty="0" smtClean="0"/>
          </a:p>
          <a:p>
            <a:pPr marL="285750" indent="-285750">
              <a:buFont typeface="Arial" pitchFamily="34" charset="0"/>
              <a:buChar char="•"/>
            </a:pPr>
            <a:endParaRPr lang="en-IN"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36096" y="966729"/>
            <a:ext cx="3572715" cy="5372219"/>
          </a:xfrm>
          <a:prstGeom prst="rect">
            <a:avLst/>
          </a:prstGeom>
        </p:spPr>
      </p:pic>
    </p:spTree>
    <p:extLst>
      <p:ext uri="{BB962C8B-B14F-4D97-AF65-F5344CB8AC3E}">
        <p14:creationId xmlns="" xmlns:p14="http://schemas.microsoft.com/office/powerpoint/2010/main" val="1691127831"/>
      </p:ext>
    </p:extLst>
  </p:cSld>
  <p:clrMapOvr>
    <a:masterClrMapping/>
  </p:clrMapOvr>
  <p:transition spd="slow">
    <p:wedge/>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rying-rate-ozone-depletion-arctic_103.jpg"/>
          <p:cNvPicPr>
            <a:picLocks noChangeAspect="1"/>
          </p:cNvPicPr>
          <p:nvPr/>
        </p:nvPicPr>
        <p:blipFill>
          <a:blip r:embed="rId3" cstate="print"/>
          <a:stretch>
            <a:fillRect/>
          </a:stretch>
        </p:blipFill>
        <p:spPr>
          <a:xfrm>
            <a:off x="0" y="4191000"/>
            <a:ext cx="72390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152400"/>
            <a:ext cx="8229600" cy="1143000"/>
          </a:xfrm>
        </p:spPr>
        <p:txBody>
          <a:bodyPr>
            <a:normAutofit/>
          </a:bodyPr>
          <a:lstStyle/>
          <a:p>
            <a:r>
              <a:rPr lang="en-US" sz="6000" b="1" dirty="0" smtClean="0">
                <a:ln w="12700">
                  <a:solidFill>
                    <a:schemeClr val="tx2">
                      <a:lumMod val="50000"/>
                    </a:schemeClr>
                  </a:solidFill>
                  <a:prstDash val="solid"/>
                </a:ln>
                <a:solidFill>
                  <a:srgbClr val="92D050"/>
                </a:solidFill>
                <a:effectLst>
                  <a:outerShdw blurRad="41275" dist="20320" dir="1800000" algn="tl" rotWithShape="0">
                    <a:srgbClr val="000000">
                      <a:alpha val="40000"/>
                    </a:srgbClr>
                  </a:outerShdw>
                </a:effectLst>
              </a:rPr>
              <a:t>Ozone Depletion</a:t>
            </a:r>
          </a:p>
        </p:txBody>
      </p:sp>
      <p:sp>
        <p:nvSpPr>
          <p:cNvPr id="3" name="Content Placeholder 2"/>
          <p:cNvSpPr>
            <a:spLocks noGrp="1"/>
          </p:cNvSpPr>
          <p:nvPr>
            <p:ph idx="1"/>
          </p:nvPr>
        </p:nvSpPr>
        <p:spPr>
          <a:xfrm>
            <a:off x="0" y="1447800"/>
            <a:ext cx="9144000" cy="4525963"/>
          </a:xfrm>
        </p:spPr>
        <p:txBody>
          <a:bodyPr>
            <a:normAutofit/>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nion Pro SmBd" pitchFamily="18" charset="0"/>
                <a:cs typeface="DaunPenh" pitchFamily="2" charset="0"/>
              </a:rPr>
              <a:t>Ozone Depletion; </a:t>
            </a:r>
            <a:r>
              <a:rPr lang="en-US" sz="2800" b="1" dirty="0" smtClean="0">
                <a:effectLst>
                  <a:glow rad="228600">
                    <a:schemeClr val="accent1">
                      <a:satMod val="175000"/>
                      <a:alpha val="40000"/>
                    </a:schemeClr>
                  </a:glow>
                </a:effectLst>
                <a:latin typeface="Minion Pro SmBd" pitchFamily="18" charset="0"/>
                <a:cs typeface="DaunPenh" pitchFamily="2" charset="0"/>
              </a:rPr>
              <a:t>Destruction of the stratospheric ozone layer. This destruction of ozone is caused by the breakdown of certain </a:t>
            </a:r>
            <a:r>
              <a:rPr lang="en-US" b="1" dirty="0" smtClean="0">
                <a:effectLst>
                  <a:glow rad="228600">
                    <a:schemeClr val="accent1">
                      <a:satMod val="175000"/>
                      <a:alpha val="40000"/>
                    </a:schemeClr>
                  </a:glow>
                </a:effectLst>
                <a:latin typeface="Minion Pro SmBd" pitchFamily="18" charset="0"/>
                <a:cs typeface="DaunPenh" pitchFamily="2" charset="0"/>
              </a:rPr>
              <a:t>chlorine</a:t>
            </a:r>
            <a:r>
              <a:rPr lang="en-US" sz="2800" b="1" dirty="0" smtClean="0">
                <a:effectLst>
                  <a:glow rad="228600">
                    <a:schemeClr val="accent1">
                      <a:satMod val="175000"/>
                      <a:alpha val="40000"/>
                    </a:schemeClr>
                  </a:glow>
                </a:effectLst>
                <a:latin typeface="Minion Pro SmBd" pitchFamily="18" charset="0"/>
                <a:cs typeface="DaunPenh" pitchFamily="2" charset="0"/>
              </a:rPr>
              <a:t> and/or </a:t>
            </a:r>
            <a:r>
              <a:rPr lang="en-US" b="1" dirty="0" smtClean="0">
                <a:effectLst>
                  <a:glow rad="228600">
                    <a:schemeClr val="accent1">
                      <a:satMod val="175000"/>
                      <a:alpha val="40000"/>
                    </a:schemeClr>
                  </a:glow>
                </a:effectLst>
                <a:latin typeface="Minion Pro SmBd" pitchFamily="18" charset="0"/>
                <a:cs typeface="DaunPenh" pitchFamily="2" charset="0"/>
              </a:rPr>
              <a:t>bromine</a:t>
            </a:r>
            <a:r>
              <a:rPr lang="en-US" sz="2800" b="1" dirty="0" smtClean="0">
                <a:effectLst>
                  <a:glow rad="228600">
                    <a:schemeClr val="accent1">
                      <a:satMod val="175000"/>
                      <a:alpha val="40000"/>
                    </a:schemeClr>
                  </a:glow>
                </a:effectLst>
                <a:latin typeface="Minion Pro SmBd" pitchFamily="18" charset="0"/>
                <a:cs typeface="DaunPenh" pitchFamily="2" charset="0"/>
              </a:rPr>
              <a:t> containing compounds (chlorofluorocarbons or </a:t>
            </a:r>
            <a:r>
              <a:rPr lang="en-US" sz="2800" b="1" dirty="0" err="1" smtClean="0">
                <a:effectLst>
                  <a:glow rad="228600">
                    <a:schemeClr val="accent1">
                      <a:satMod val="175000"/>
                      <a:alpha val="40000"/>
                    </a:schemeClr>
                  </a:glow>
                </a:effectLst>
                <a:latin typeface="Minion Pro SmBd" pitchFamily="18" charset="0"/>
                <a:cs typeface="DaunPenh" pitchFamily="2" charset="0"/>
              </a:rPr>
              <a:t>halons</a:t>
            </a:r>
            <a:r>
              <a:rPr lang="en-US" sz="2800" b="1" dirty="0" smtClean="0">
                <a:effectLst>
                  <a:glow rad="228600">
                    <a:schemeClr val="accent1">
                      <a:satMod val="175000"/>
                      <a:alpha val="40000"/>
                    </a:schemeClr>
                  </a:glow>
                </a:effectLst>
                <a:latin typeface="Minion Pro SmBd" pitchFamily="18" charset="0"/>
                <a:cs typeface="DaunPenh" pitchFamily="2" charset="0"/>
              </a:rPr>
              <a:t>), which break down when they reach the stratosphere and then catalytically destroy ozone molecules.</a:t>
            </a:r>
          </a:p>
        </p:txBody>
      </p:sp>
      <p:sp>
        <p:nvSpPr>
          <p:cNvPr id="4" name="Rectangle 3"/>
          <p:cNvSpPr/>
          <p:nvPr/>
        </p:nvSpPr>
        <p:spPr>
          <a:xfrm>
            <a:off x="0" y="6211669"/>
            <a:ext cx="4572000" cy="646331"/>
          </a:xfrm>
          <a:prstGeom prst="rect">
            <a:avLst/>
          </a:prstGeom>
        </p:spPr>
        <p:txBody>
          <a:bodyPr>
            <a:spAutoFit/>
          </a:bodyPr>
          <a:lstStyle/>
          <a:p>
            <a:r>
              <a:rPr lang="en-US" b="1" dirty="0" smtClean="0"/>
              <a:t>A worrying rate of ozone depletion is found above the Arctic.</a:t>
            </a:r>
          </a:p>
        </p:txBody>
      </p:sp>
    </p:spTree>
  </p:cSld>
  <p:clrMapOvr>
    <a:masterClrMapping/>
  </p:clrMapOvr>
  <p:transition spd="slow">
    <p:pull dir="rd"/>
    <p:sndAc>
      <p:stSnd>
        <p:snd r:embed="rId2" name="coin.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81200" y="2514600"/>
            <a:ext cx="5943600" cy="1676400"/>
          </a:xfrm>
          <a:solidFill>
            <a:schemeClr val="bg1"/>
          </a:solidFill>
        </p:spPr>
        <p:txBody>
          <a:bodyPr>
            <a:normAutofit/>
          </a:bodyPr>
          <a:lstStyle/>
          <a:p>
            <a:r>
              <a:rPr lang="en-US" i="1" u="sng" dirty="0" smtClean="0"/>
              <a:t>Ozone destructions  and it’s impact</a:t>
            </a:r>
            <a:endParaRPr lang="en-IN" i="1" u="sng" dirty="0"/>
          </a:p>
        </p:txBody>
      </p:sp>
    </p:spTree>
    <p:extLst>
      <p:ext uri="{BB962C8B-B14F-4D97-AF65-F5344CB8AC3E}">
        <p14:creationId xmlns="" xmlns:p14="http://schemas.microsoft.com/office/powerpoint/2010/main" val="852019371"/>
      </p:ext>
    </p:extLst>
  </p:cSld>
  <p:clrMapOvr>
    <a:masterClrMapping/>
  </p:clrMapOvr>
  <p:transition spd="slow">
    <p:split orient="vert" dir="in"/>
    <p:sndAc>
      <p:stSnd>
        <p:snd r:embed="rId2" name="drumroll.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4"/>
          <p:cNvSpPr txBox="1">
            <a:spLocks noChangeArrowheads="1"/>
          </p:cNvSpPr>
          <p:nvPr/>
        </p:nvSpPr>
        <p:spPr>
          <a:xfrm>
            <a:off x="251520" y="188640"/>
            <a:ext cx="8229600" cy="6096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i="1" u="sng" dirty="0" smtClean="0"/>
              <a:t>Too much ultra-violet-b on human beings</a:t>
            </a:r>
            <a:endParaRPr lang="en-US" sz="2800" i="1" dirty="0"/>
          </a:p>
        </p:txBody>
      </p:sp>
      <p:sp>
        <p:nvSpPr>
          <p:cNvPr id="4" name="Rectangle 65"/>
          <p:cNvSpPr txBox="1">
            <a:spLocks noChangeArrowheads="1"/>
          </p:cNvSpPr>
          <p:nvPr/>
        </p:nvSpPr>
        <p:spPr>
          <a:xfrm>
            <a:off x="518632" y="800698"/>
            <a:ext cx="5334744" cy="5029200"/>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800" b="1" dirty="0" smtClean="0">
                <a:latin typeface="Times New Roman" pitchFamily="18" charset="0"/>
                <a:cs typeface="Arial" pitchFamily="34" charset="0"/>
              </a:rPr>
              <a:t>Skin cancer:</a:t>
            </a:r>
            <a:r>
              <a:rPr lang="en-IN" sz="2800" b="1" dirty="0"/>
              <a:t>90% of the skin carcinomas are attributed </a:t>
            </a:r>
            <a:endParaRPr lang="en-US" sz="2800" b="1" dirty="0" smtClean="0">
              <a:latin typeface="Times New Roman" pitchFamily="18" charset="0"/>
              <a:cs typeface="Arial" pitchFamily="34" charset="0"/>
            </a:endParaRPr>
          </a:p>
          <a:p>
            <a:r>
              <a:rPr lang="en-US" sz="2800" b="1" dirty="0" smtClean="0">
                <a:latin typeface="Times New Roman" pitchFamily="18" charset="0"/>
                <a:cs typeface="Arial" pitchFamily="34" charset="0"/>
              </a:rPr>
              <a:t>Eye damage such as cataracts : </a:t>
            </a:r>
            <a:r>
              <a:rPr lang="en-US" sz="2400" b="1" dirty="0" smtClean="0">
                <a:latin typeface="Times New Roman" pitchFamily="18" charset="0"/>
              </a:rPr>
              <a:t>Increases </a:t>
            </a:r>
            <a:r>
              <a:rPr lang="en-US" sz="2400" b="1" dirty="0">
                <a:latin typeface="Times New Roman" pitchFamily="18" charset="0"/>
              </a:rPr>
              <a:t>the  risk of </a:t>
            </a:r>
            <a:r>
              <a:rPr lang="en-US" sz="2400" b="1" dirty="0" smtClean="0">
                <a:latin typeface="Times New Roman" pitchFamily="18" charset="0"/>
              </a:rPr>
              <a:t>cataracts</a:t>
            </a:r>
            <a:endParaRPr lang="en-US" sz="2400" b="1" dirty="0">
              <a:latin typeface="Times New Roman" pitchFamily="18" charset="0"/>
            </a:endParaRPr>
          </a:p>
          <a:p>
            <a:pPr lvl="1"/>
            <a:r>
              <a:rPr lang="en-US" sz="2000" b="1" dirty="0">
                <a:latin typeface="Times New Roman" pitchFamily="18" charset="0"/>
              </a:rPr>
              <a:t>Induces type of protein that provokes cleaving (splitting) in the lens</a:t>
            </a:r>
          </a:p>
          <a:p>
            <a:pPr lvl="1"/>
            <a:r>
              <a:rPr lang="en-US" sz="2000" b="1" dirty="0">
                <a:latin typeface="Times New Roman" pitchFamily="18" charset="0"/>
              </a:rPr>
              <a:t>Leading cause of blindness</a:t>
            </a:r>
          </a:p>
          <a:p>
            <a:pPr lvl="1"/>
            <a:r>
              <a:rPr lang="en-US" sz="2000" b="1" dirty="0">
                <a:latin typeface="Times New Roman" pitchFamily="18" charset="0"/>
              </a:rPr>
              <a:t>The prevalence of cataract after age 30 is doubling each </a:t>
            </a:r>
            <a:r>
              <a:rPr lang="en-US" sz="2000" b="1" dirty="0" smtClean="0">
                <a:latin typeface="Times New Roman" pitchFamily="18" charset="0"/>
              </a:rPr>
              <a:t>decade</a:t>
            </a:r>
            <a:endParaRPr lang="en-US" sz="2800" b="1" dirty="0" smtClean="0">
              <a:latin typeface="Times New Roman" pitchFamily="18" charset="0"/>
              <a:cs typeface="Arial" pitchFamily="34" charset="0"/>
            </a:endParaRPr>
          </a:p>
          <a:p>
            <a:pPr>
              <a:spcBef>
                <a:spcPct val="0"/>
              </a:spcBef>
            </a:pPr>
            <a:r>
              <a:rPr lang="en-US" sz="2800" b="1" dirty="0" smtClean="0">
                <a:latin typeface="Times New Roman" pitchFamily="18" charset="0"/>
                <a:cs typeface="Arial" pitchFamily="34" charset="0"/>
              </a:rPr>
              <a:t>Immune system damage : </a:t>
            </a:r>
            <a:r>
              <a:rPr lang="en-US" sz="2800" b="1" dirty="0">
                <a:latin typeface="Times New Roman" pitchFamily="18" charset="0"/>
              </a:rPr>
              <a:t>Enhanced susceptibility to infection</a:t>
            </a:r>
          </a:p>
          <a:p>
            <a:pPr>
              <a:spcBef>
                <a:spcPct val="0"/>
              </a:spcBef>
            </a:pPr>
            <a:endParaRPr lang="en-US" sz="2800" dirty="0" smtClean="0">
              <a:latin typeface="Times New Roman" pitchFamily="18" charset="0"/>
              <a:cs typeface="Arial" pitchFamily="34" charset="0"/>
            </a:endParaRPr>
          </a:p>
          <a:p>
            <a:pPr marL="457200" lvl="1" indent="0">
              <a:spcBef>
                <a:spcPct val="0"/>
              </a:spcBef>
              <a:buNone/>
            </a:pPr>
            <a:endParaRPr lang="en-US" sz="2400" dirty="0">
              <a:latin typeface="Times New Roman" pitchFamily="18" charset="0"/>
              <a:cs typeface="Arial" pitchFamily="34" charset="0"/>
            </a:endParaRP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84168" y="990600"/>
            <a:ext cx="2664296" cy="2324698"/>
          </a:xfrm>
          <a:prstGeom prst="rect">
            <a:avLst/>
          </a:prstGeom>
        </p:spPr>
      </p:pic>
      <p:pic>
        <p:nvPicPr>
          <p:cNvPr id="8" name="Picture 15" descr="pterygium"/>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868144" y="3669658"/>
            <a:ext cx="3068960" cy="216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1211515"/>
      </p:ext>
    </p:extLst>
  </p:cSld>
  <p:clrMapOvr>
    <a:masterClrMapping/>
  </p:clrMapOvr>
  <p:transition spd="slow">
    <p:strips/>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179512" y="908719"/>
            <a:ext cx="5616624" cy="5616624"/>
          </a:xfrm>
          <a:prstGeom prst="rect">
            <a:avLst/>
          </a:prstGeom>
        </p:spPr>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lnSpc>
                <a:spcPct val="80000"/>
              </a:lnSpc>
            </a:pPr>
            <a:r>
              <a:rPr lang="en-US" sz="2100" dirty="0" smtClean="0"/>
              <a:t> </a:t>
            </a:r>
            <a:r>
              <a:rPr lang="en-US" sz="2400" dirty="0" smtClean="0">
                <a:latin typeface="Times New Roman" pitchFamily="18" charset="0"/>
              </a:rPr>
              <a:t>DNA absorbs UV-B radiation </a:t>
            </a:r>
            <a:endParaRPr lang="en-US" sz="1200" dirty="0" smtClean="0">
              <a:latin typeface="Times New Roman" pitchFamily="18" charset="0"/>
            </a:endParaRPr>
          </a:p>
          <a:p>
            <a:pPr>
              <a:lnSpc>
                <a:spcPct val="80000"/>
              </a:lnSpc>
            </a:pPr>
            <a:r>
              <a:rPr lang="en-US" sz="2400" dirty="0" smtClean="0">
                <a:latin typeface="Times New Roman" pitchFamily="18" charset="0"/>
              </a:rPr>
              <a:t>Changes shape in DNA</a:t>
            </a:r>
            <a:endParaRPr lang="en-US" sz="1200" dirty="0" smtClean="0">
              <a:latin typeface="Times New Roman" pitchFamily="18" charset="0"/>
            </a:endParaRPr>
          </a:p>
          <a:p>
            <a:pPr lvl="1">
              <a:lnSpc>
                <a:spcPct val="80000"/>
              </a:lnSpc>
            </a:pPr>
            <a:r>
              <a:rPr lang="en-US" sz="2000" dirty="0" smtClean="0">
                <a:latin typeface="Times New Roman" pitchFamily="18" charset="0"/>
              </a:rPr>
              <a:t>Changes in the DNA molecule mean that enzymes cannot “read” the DNA code </a:t>
            </a:r>
          </a:p>
          <a:p>
            <a:pPr lvl="1">
              <a:lnSpc>
                <a:spcPct val="80000"/>
              </a:lnSpc>
            </a:pPr>
            <a:r>
              <a:rPr lang="en-US" sz="2000" dirty="0" smtClean="0">
                <a:latin typeface="Times New Roman" pitchFamily="18" charset="0"/>
              </a:rPr>
              <a:t>Results in mutated cells or the cells die</a:t>
            </a:r>
            <a:endParaRPr lang="en-US" sz="1400" dirty="0" smtClean="0">
              <a:latin typeface="Times New Roman" pitchFamily="18" charset="0"/>
            </a:endParaRPr>
          </a:p>
          <a:p>
            <a:pPr>
              <a:lnSpc>
                <a:spcPct val="80000"/>
              </a:lnSpc>
            </a:pPr>
            <a:r>
              <a:rPr lang="en-US" sz="2400" dirty="0" smtClean="0">
                <a:latin typeface="Times New Roman" pitchFamily="18" charset="0"/>
              </a:rPr>
              <a:t>Cells have developed the ability to repair DNA</a:t>
            </a:r>
            <a:endParaRPr lang="en-US" sz="1200" dirty="0" smtClean="0">
              <a:latin typeface="Times New Roman" pitchFamily="18" charset="0"/>
            </a:endParaRPr>
          </a:p>
          <a:p>
            <a:pPr lvl="1">
              <a:lnSpc>
                <a:spcPct val="80000"/>
              </a:lnSpc>
            </a:pPr>
            <a:r>
              <a:rPr lang="en-US" sz="2000" dirty="0" smtClean="0">
                <a:latin typeface="Times New Roman" pitchFamily="18" charset="0"/>
              </a:rPr>
              <a:t>A special enzyme arrives at the damage site</a:t>
            </a:r>
          </a:p>
          <a:p>
            <a:pPr lvl="1">
              <a:lnSpc>
                <a:spcPct val="80000"/>
              </a:lnSpc>
            </a:pPr>
            <a:r>
              <a:rPr lang="en-US" sz="2000" dirty="0" smtClean="0">
                <a:latin typeface="Times New Roman" pitchFamily="18" charset="0"/>
              </a:rPr>
              <a:t> removes the damaged section of DNA</a:t>
            </a:r>
          </a:p>
          <a:p>
            <a:pPr lvl="1">
              <a:lnSpc>
                <a:spcPct val="80000"/>
              </a:lnSpc>
            </a:pPr>
            <a:r>
              <a:rPr lang="en-US" sz="2000" dirty="0" smtClean="0">
                <a:latin typeface="Times New Roman" pitchFamily="18" charset="0"/>
              </a:rPr>
              <a:t> replaces it with the proper components</a:t>
            </a:r>
            <a:endParaRPr lang="en-US" sz="1000" dirty="0" smtClean="0">
              <a:latin typeface="Times New Roman" pitchFamily="18" charset="0"/>
            </a:endParaRPr>
          </a:p>
          <a:p>
            <a:pPr>
              <a:lnSpc>
                <a:spcPct val="80000"/>
              </a:lnSpc>
            </a:pPr>
            <a:r>
              <a:rPr lang="en-US" sz="2400" dirty="0" smtClean="0">
                <a:latin typeface="Times New Roman" pitchFamily="18" charset="0"/>
              </a:rPr>
              <a:t>This makes DNA somewhat resilient to damage by UV-B</a:t>
            </a:r>
            <a:endParaRPr lang="en-US" sz="2100" dirty="0">
              <a:latin typeface="Times New Roman" pitchFamily="18" charset="0"/>
            </a:endParaRPr>
          </a:p>
        </p:txBody>
      </p:sp>
      <p:sp>
        <p:nvSpPr>
          <p:cNvPr id="4" name="Title 3"/>
          <p:cNvSpPr>
            <a:spLocks noGrp="1"/>
          </p:cNvSpPr>
          <p:nvPr>
            <p:ph type="title"/>
          </p:nvPr>
        </p:nvSpPr>
        <p:spPr>
          <a:xfrm>
            <a:off x="327301" y="116632"/>
            <a:ext cx="7924800" cy="490066"/>
          </a:xfrm>
        </p:spPr>
        <p:txBody>
          <a:bodyPr>
            <a:normAutofit fontScale="90000"/>
          </a:bodyPr>
          <a:lstStyle/>
          <a:p>
            <a:r>
              <a:rPr lang="en-US" i="1" u="sng" dirty="0" smtClean="0"/>
              <a:t>Dna and uv</a:t>
            </a:r>
            <a:endParaRPr lang="en-IN" i="1" u="sng" dirty="0"/>
          </a:p>
        </p:txBody>
      </p:sp>
      <p:pic>
        <p:nvPicPr>
          <p:cNvPr id="512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80112" y="908719"/>
            <a:ext cx="3459287" cy="4468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6746629"/>
      </p:ext>
    </p:extLst>
  </p:cSld>
  <p:clrMapOvr>
    <a:masterClrMapping/>
  </p:clrMapOvr>
  <p:transition spd="slow">
    <p:strips dir="ld"/>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 y="762000"/>
            <a:ext cx="5040560" cy="5867400"/>
          </a:xfrm>
        </p:spPr>
        <p:txBody>
          <a:bodyPr>
            <a:normAutofit fontScale="90000"/>
          </a:bodyPr>
          <a:lstStyle/>
          <a:p>
            <a:r>
              <a:rPr lang="en-US" sz="3200" b="1" i="1" u="sng" dirty="0">
                <a:latin typeface="Times New Roman" pitchFamily="18" charset="0"/>
              </a:rPr>
              <a:t>The influence of the </a:t>
            </a:r>
            <a:r>
              <a:rPr lang="en-US" sz="3200" b="1" i="1" u="sng" dirty="0" smtClean="0">
                <a:latin typeface="Times New Roman" pitchFamily="18" charset="0"/>
              </a:rPr>
              <a:t>UV-b </a:t>
            </a:r>
            <a:r>
              <a:rPr lang="en-US" sz="3200" b="1" i="1" u="sng" dirty="0">
                <a:latin typeface="Times New Roman" pitchFamily="18" charset="0"/>
              </a:rPr>
              <a:t>radiation on plant process. </a:t>
            </a:r>
            <a:r>
              <a:rPr lang="en-US" sz="2400" b="1" i="1" u="sng" dirty="0" smtClean="0">
                <a:latin typeface="Times New Roman" pitchFamily="18" charset="0"/>
              </a:rPr>
              <a:t>    </a:t>
            </a:r>
            <a:r>
              <a:rPr lang="en-US" sz="3200" b="1" i="1" u="sng" dirty="0">
                <a:latin typeface="Times New Roman" pitchFamily="18" charset="0"/>
              </a:rPr>
              <a:t/>
            </a:r>
            <a:br>
              <a:rPr lang="en-US" sz="3200" b="1" i="1" u="sng" dirty="0">
                <a:latin typeface="Times New Roman" pitchFamily="18" charset="0"/>
              </a:rPr>
            </a:br>
            <a:r>
              <a:rPr lang="en-IN" sz="2000" b="1" i="1" dirty="0">
                <a:solidFill>
                  <a:schemeClr val="tx1"/>
                </a:solidFill>
                <a:latin typeface="Times New Roman" pitchFamily="18" charset="0"/>
              </a:rPr>
              <a:t>In </a:t>
            </a:r>
            <a:r>
              <a:rPr lang="en-IN" sz="2000" b="1" i="1" dirty="0" smtClean="0">
                <a:solidFill>
                  <a:schemeClr val="tx1"/>
                </a:solidFill>
                <a:latin typeface="Times New Roman" pitchFamily="18" charset="0"/>
              </a:rPr>
              <a:t>experimental </a:t>
            </a:r>
            <a:r>
              <a:rPr lang="en-IN" sz="2000" b="1" i="1" dirty="0">
                <a:solidFill>
                  <a:schemeClr val="tx1"/>
                </a:solidFill>
                <a:latin typeface="Times New Roman" pitchFamily="18" charset="0"/>
              </a:rPr>
              <a:t>series the following observations</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were determined: number of leaves, tillering of plants recorded</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after three weeks and before harvest plant height,</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biomass of plants, specific leaf </a:t>
            </a:r>
            <a:r>
              <a:rPr lang="en-IN" sz="2000" b="1" i="1" dirty="0" smtClean="0">
                <a:solidFill>
                  <a:schemeClr val="tx1"/>
                </a:solidFill>
                <a:latin typeface="Times New Roman" pitchFamily="18" charset="0"/>
              </a:rPr>
              <a:t>weights</a:t>
            </a:r>
            <a:r>
              <a:rPr lang="en-IN" sz="2000" b="1" i="1" dirty="0">
                <a:solidFill>
                  <a:schemeClr val="tx1"/>
                </a:solidFill>
                <a:latin typeface="Times New Roman" pitchFamily="18" charset="0"/>
              </a:rPr>
              <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leaf: shoot dry ratio, shoot dry </a:t>
            </a:r>
            <a:r>
              <a:rPr lang="en-IN" sz="2000" b="1" i="1" dirty="0" smtClean="0">
                <a:solidFill>
                  <a:schemeClr val="tx1"/>
                </a:solidFill>
                <a:latin typeface="Times New Roman" pitchFamily="18" charset="0"/>
              </a:rPr>
              <a:t>matter</a:t>
            </a:r>
            <a:r>
              <a:rPr lang="en-IN" sz="2000" b="1" i="1" dirty="0">
                <a:solidFill>
                  <a:schemeClr val="tx1"/>
                </a:solidFill>
                <a:latin typeface="Times New Roman" pitchFamily="18" charset="0"/>
              </a:rPr>
              <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of chlorophyll. Leaf area was measured using a LI</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COR LI-30004 portable leaf area meter and the content of</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total chlorophyll was measured with a Minolta SPAD-502</a:t>
            </a:r>
            <a:br>
              <a:rPr lang="en-IN" sz="2000" b="1" i="1" dirty="0">
                <a:solidFill>
                  <a:schemeClr val="tx1"/>
                </a:solidFill>
                <a:latin typeface="Times New Roman" pitchFamily="18" charset="0"/>
              </a:rPr>
            </a:br>
            <a:r>
              <a:rPr lang="en-IN" sz="2000" b="1" i="1" dirty="0">
                <a:solidFill>
                  <a:schemeClr val="tx1"/>
                </a:solidFill>
                <a:latin typeface="Times New Roman" pitchFamily="18" charset="0"/>
              </a:rPr>
              <a:t>meter5. </a:t>
            </a:r>
            <a:endParaRPr lang="en-IN" sz="2000" i="1"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48064" y="764704"/>
            <a:ext cx="3995936" cy="4320480"/>
          </a:xfrm>
          <a:prstGeom prst="rect">
            <a:avLst/>
          </a:prstGeom>
        </p:spPr>
      </p:pic>
    </p:spTree>
    <p:extLst>
      <p:ext uri="{BB962C8B-B14F-4D97-AF65-F5344CB8AC3E}">
        <p14:creationId xmlns="" xmlns:p14="http://schemas.microsoft.com/office/powerpoint/2010/main" val="3757866050"/>
      </p:ext>
    </p:extLst>
  </p:cSld>
  <p:clrMapOvr>
    <a:masterClrMapping/>
  </p:clrMapOvr>
  <p:transition spd="slow">
    <p:push dir="d"/>
    <p:sndAc>
      <p:stSnd>
        <p:snd r:embed="rId3" name="push.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1009</TotalTime>
  <Words>760</Words>
  <Application>Microsoft Office PowerPoint</Application>
  <PresentationFormat>On-screen Show (4:3)</PresentationFormat>
  <Paragraphs>67</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Verve</vt:lpstr>
      <vt:lpstr>Ozone layer and it’s effects……… Made by :- Roopen dodiya Ravi vala  Ajay gohil Kashyap barad GUIDE : PROF. Y.M.GAJERA GOVERNMENT ENGINEERING COLLEGE BHUJ(015) </vt:lpstr>
      <vt:lpstr>The Earth’s Atmosphere</vt:lpstr>
      <vt:lpstr>What is ozone ???</vt:lpstr>
      <vt:lpstr>The ozone</vt:lpstr>
      <vt:lpstr>Ozone Depletion</vt:lpstr>
      <vt:lpstr>Ozone destructions  and it’s impact</vt:lpstr>
      <vt:lpstr>Slide 7</vt:lpstr>
      <vt:lpstr>Dna and uv</vt:lpstr>
      <vt:lpstr>The influence of the UV-b radiation on plant process.      In experimental series the following observations were determined: number of leaves, tillering of plants recorded after three weeks and before harvest plant height, biomass of plants, specific leaf weights leaf: shoot dry ratio, shoot dry matter of chlorophyll. Leaf area was measured using a LI COR LI-30004 portable leaf area meter and the content of total chlorophyll was measured with a Minolta SPAD-502 meter5. </vt:lpstr>
      <vt:lpstr>Summary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Ozone Depletion</dc:title>
  <dc:creator>Brian Antony D'</dc:creator>
  <cp:lastModifiedBy>acer</cp:lastModifiedBy>
  <cp:revision>92</cp:revision>
  <dcterms:created xsi:type="dcterms:W3CDTF">2011-04-20T14:37:05Z</dcterms:created>
  <dcterms:modified xsi:type="dcterms:W3CDTF">2013-12-12T10:45:15Z</dcterms:modified>
</cp:coreProperties>
</file>